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media/image5.svg" ContentType="image/svg+xml"/>
  <Override PartName="/ppt/media/image7.svg" ContentType="image/svg+xml"/>
  <Override PartName="/ppt/media/image9.svg" ContentType="image/svg+xml"/>
  <Override PartName="/ppt/media/image11.svg" ContentType="image/svg+xml"/>
  <Override PartName="/ppt/media/image13.svg" ContentType="image/sv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6858000" cy="9906000" type="A4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F5DF4D"/>
    <a:srgbClr val="BB264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0" autoAdjust="0"/>
    <p:restoredTop sz="94660"/>
  </p:normalViewPr>
  <p:slideViewPr>
    <p:cSldViewPr snapToGrid="0">
      <p:cViewPr varScale="1">
        <p:scale>
          <a:sx n="71" d="100"/>
          <a:sy n="71" d="100"/>
        </p:scale>
        <p:origin x="26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F405A42-2F42-4843-B6FC-A9570F4AA3E4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5CEE875-147D-47F4-BD25-0E0017162EE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F507543-6CF6-43BE-9B83-0533259463FE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181950D-533A-467F-8182-016C0DCA4A6A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C898E78-7867-4404-9890-DFE57876202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A8D08E8-ED4A-4AC4-8FC6-8818E9E00505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645EF07-815A-4C71-8EFA-DFF3355E1011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ftr" idx="4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0" name="PlaceHolder 4"/>
          <p:cNvSpPr>
            <a:spLocks noGrp="1"/>
          </p:cNvSpPr>
          <p:nvPr>
            <p:ph type="sldNum" idx="5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FD097506-541B-4ED7-B59A-8C4C1BC394C2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dt" idx="6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480" cy="165348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ftr" idx="7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sldNum" idx="8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384473F-ACE6-4182-92D0-C482619BDF4B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9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3" name="PlaceHolder 3"/>
          <p:cNvSpPr>
            <a:spLocks noGrp="1"/>
          </p:cNvSpPr>
          <p:nvPr>
            <p:ph type="ftr" idx="10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4" name="PlaceHolder 4"/>
          <p:cNvSpPr>
            <a:spLocks noGrp="1"/>
          </p:cNvSpPr>
          <p:nvPr>
            <p:ph type="sldNum" idx="11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77A3A2A-0A45-4BD5-AD1B-E0545EE07612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dt" idx="12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ftr" idx="13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29" name="PlaceHolder 2"/>
          <p:cNvSpPr>
            <a:spLocks noGrp="1"/>
          </p:cNvSpPr>
          <p:nvPr>
            <p:ph type="sldNum" idx="14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8C3C3CD-EDAA-4A3D-BC38-E91A988A8263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dt" idx="15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31" name="PlaceHolder 4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71600" y="1242885"/>
            <a:ext cx="5914440" cy="93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685800">
              <a:lnSpc>
                <a:spcPct val="90000"/>
              </a:lnSpc>
              <a:buNone/>
              <a:tabLst>
                <a:tab pos="0" algn="l"/>
              </a:tabLst>
            </a:pPr>
            <a:r>
              <a:rPr lang="de-DE" sz="2200" b="0" u="none" strike="noStrike" dirty="0">
                <a:solidFill>
                  <a:schemeClr val="dk1"/>
                </a:solidFill>
                <a:effectLst/>
                <a:uFillTx/>
                <a:latin typeface="TT Fors Bold"/>
              </a:rPr>
              <a:t>Druckhinweise</a:t>
            </a:r>
            <a:endParaRPr lang="de-DE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71600" y="1956240"/>
            <a:ext cx="5648040" cy="5243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171360" indent="-171360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Auf DIN A4 drucken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1360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Seite 2: 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4 Seiten pro Blatt, einseitiger Druck, selbstklebendes Papier/Etiketten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1360" defTabSz="6858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Seite 3-10: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4 Seiten pro Blatt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dirty="0">
                <a:solidFill>
                  <a:schemeClr val="dk1"/>
                </a:solidFill>
                <a:latin typeface="TT Fors"/>
              </a:rPr>
              <a:t>Doppelseitiger Druck, über lange Seite drehen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Dickes Papier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1360" defTabSz="6858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Seite 11-14: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1 Seite pro Blatt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Dickes Papier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Ränder abschneiden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25750" lvl="1" indent="-285750" defTabSz="6858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An der weißen Linie falten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Textfeld 13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Wasser im Klimawandel – den Mangel verteilen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" name="Grafik 37"/>
          <p:cNvPicPr/>
          <p:nvPr/>
        </p:nvPicPr>
        <p:blipFill>
          <a:blip r:embed="rId2"/>
          <a:stretch/>
        </p:blipFill>
        <p:spPr>
          <a:xfrm>
            <a:off x="3796200" y="221369"/>
            <a:ext cx="3061800" cy="12445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 8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8" name="Textfeld 14"/>
          <p:cNvSpPr/>
          <p:nvPr/>
        </p:nvSpPr>
        <p:spPr>
          <a:xfrm>
            <a:off x="546192" y="2984472"/>
            <a:ext cx="5765616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05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0" name="Textfeld 4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Autofabrik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dirty="0">
                <a:solidFill>
                  <a:srgbClr val="F5DF4D"/>
                </a:solidFill>
                <a:latin typeface="TT Fors Bold"/>
              </a:rPr>
              <a:t>AKTEURE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3" name="Textfeld 7"/>
          <p:cNvSpPr/>
          <p:nvPr/>
        </p:nvSpPr>
        <p:spPr>
          <a:xfrm>
            <a:off x="1184760" y="2403810"/>
            <a:ext cx="4519800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dirty="0">
                <a:solidFill>
                  <a:srgbClr val="BB244A"/>
                </a:solidFill>
                <a:latin typeface="TT Fors"/>
              </a:rPr>
              <a:t>bietet die meisten Jobs 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dirty="0">
                <a:solidFill>
                  <a:srgbClr val="BB244A"/>
                </a:solidFill>
                <a:latin typeface="TT Fors"/>
              </a:rPr>
              <a:t>Mitarbeiter*innen: Leute aus der Region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dirty="0">
                <a:solidFill>
                  <a:srgbClr val="BB244A"/>
                </a:solidFill>
                <a:latin typeface="TT Fors"/>
              </a:rPr>
              <a:t>wichtigster Wirtschaftsfaktor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1478880" y="1840680"/>
            <a:ext cx="444456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WASSERBEDARF IN 3 JAHREN: </a:t>
            </a:r>
            <a:b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9 </a:t>
            </a:r>
            <a:r>
              <a:rPr lang="en-US" dirty="0">
                <a:solidFill>
                  <a:srgbClr val="BB244A"/>
                </a:solidFill>
                <a:latin typeface="TT Fors Bold"/>
              </a:rPr>
              <a:t>MENGEN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" name="Grafik 3" descr="Wasser mit einfarbiger Füllung">
            <a:extLst>
              <a:ext uri="{FF2B5EF4-FFF2-40B4-BE49-F238E27FC236}">
                <a16:creationId xmlns:a16="http://schemas.microsoft.com/office/drawing/2014/main" id="{90534A2B-278B-5A27-3B44-B4BB5B334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176" y="1889207"/>
            <a:ext cx="547822" cy="5478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7" name="Textfeld 4"/>
          <p:cNvSpPr/>
          <p:nvPr/>
        </p:nvSpPr>
        <p:spPr>
          <a:xfrm>
            <a:off x="729000" y="547878"/>
            <a:ext cx="5399280" cy="15066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46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Bewohner*innen Greenwoods</a:t>
            </a:r>
            <a:endParaRPr lang="de-DE" sz="4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dirty="0">
                <a:solidFill>
                  <a:srgbClr val="6BCBDE"/>
                </a:solidFill>
                <a:latin typeface="TT Fors Bold"/>
              </a:rPr>
              <a:t>AKTEURE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0" name="Textfeld 7"/>
          <p:cNvSpPr/>
          <p:nvPr/>
        </p:nvSpPr>
        <p:spPr>
          <a:xfrm>
            <a:off x="1186200" y="2857438"/>
            <a:ext cx="4519800" cy="18452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de-DE" sz="1600" dirty="0">
                <a:solidFill>
                  <a:srgbClr val="F5DF4D"/>
                </a:solidFill>
                <a:latin typeface="TT Fors"/>
              </a:rPr>
              <a:t>wollen eine nachhaltige Wasserwirtschaft</a:t>
            </a:r>
          </a:p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de-DE" sz="1600" dirty="0">
                <a:solidFill>
                  <a:srgbClr val="F5DF4D"/>
                </a:solidFill>
                <a:latin typeface="TT Fors"/>
              </a:rPr>
              <a:t>Die Hälfte ist seit Generationen fest mit der Rinderfarm verbunden</a:t>
            </a:r>
          </a:p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de-DE" sz="1600" dirty="0">
                <a:solidFill>
                  <a:srgbClr val="F5DF4D"/>
                </a:solidFill>
                <a:latin typeface="TT Fors"/>
              </a:rPr>
              <a:t>Viele geben sich große Mühe, nachhaltig zu leben und mit der Wasserknappheit in der Region umzugehen</a:t>
            </a:r>
            <a:endParaRPr lang="de-DE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1469880" y="2212561"/>
            <a:ext cx="428940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WASSERBEDARF IN 3 JAHREN: </a:t>
            </a:r>
            <a:b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6 MENGEN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03C19591-DEC1-7E7F-92F4-18DD4A83F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9229" y="2255221"/>
            <a:ext cx="512037" cy="5120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hteck 3"/>
          <p:cNvSpPr/>
          <p:nvPr/>
        </p:nvSpPr>
        <p:spPr>
          <a:xfrm>
            <a:off x="729360" y="600"/>
            <a:ext cx="539928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4" name="Textfeld 4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Rinderfarm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dirty="0">
                <a:solidFill>
                  <a:srgbClr val="6BCBDE"/>
                </a:solidFill>
                <a:latin typeface="TT Fors Bold"/>
              </a:rPr>
              <a:t>AKTEURE</a:t>
            </a:r>
          </a:p>
        </p:txBody>
      </p:sp>
      <p:sp>
        <p:nvSpPr>
          <p:cNvPr id="116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7" name="Textfeld 7"/>
          <p:cNvSpPr/>
          <p:nvPr/>
        </p:nvSpPr>
        <p:spPr>
          <a:xfrm>
            <a:off x="1168920" y="2470612"/>
            <a:ext cx="4519800" cy="18452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Familienbetrieb in der 4. Generation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wichtiger Wirtschaftsfaktor 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Mitarbeiter*innen: ein paar Leute aus der Region und viele Saisonarbeiter*innen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Weideflächen für die Tiere sind abhängig von einem gesunden Feuchtgebiet</a:t>
            </a:r>
            <a:endParaRPr lang="de-DE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Rechteck 118"/>
          <p:cNvSpPr/>
          <p:nvPr/>
        </p:nvSpPr>
        <p:spPr>
          <a:xfrm>
            <a:off x="1440000" y="1800000"/>
            <a:ext cx="4508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WASSERBEDARF IN 3 JAHREN: </a:t>
            </a:r>
            <a:b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6 </a:t>
            </a:r>
            <a:r>
              <a:rPr lang="en-US" dirty="0">
                <a:solidFill>
                  <a:srgbClr val="BB244A"/>
                </a:solidFill>
                <a:latin typeface="TT Fors Bold"/>
              </a:rPr>
              <a:t>MENGEN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" name="Grafik 2" descr="Wasser mit einfarbiger Füllung">
            <a:extLst>
              <a:ext uri="{FF2B5EF4-FFF2-40B4-BE49-F238E27FC236}">
                <a16:creationId xmlns:a16="http://schemas.microsoft.com/office/drawing/2014/main" id="{850FD455-951B-6085-CAA1-2C0B28EF9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3621" y="1866419"/>
            <a:ext cx="512037" cy="5120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22" name="Textfeld 4"/>
          <p:cNvSpPr/>
          <p:nvPr/>
        </p:nvSpPr>
        <p:spPr>
          <a:xfrm>
            <a:off x="965880" y="618120"/>
            <a:ext cx="495756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54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Geschütztes Feuchtgebiet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Textfeld 5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4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25" name="Textfeld 7"/>
          <p:cNvSpPr/>
          <p:nvPr/>
        </p:nvSpPr>
        <p:spPr>
          <a:xfrm>
            <a:off x="1186200" y="3304557"/>
            <a:ext cx="451980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wichtig für die Grundwasserneubildung </a:t>
            </a:r>
          </a:p>
          <a:p>
            <a:pPr marL="285840" indent="-285840" defTabSz="457200"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Wichtig für ökologische Vielfalt und Klimaschutz</a:t>
            </a:r>
          </a:p>
          <a:p>
            <a:pPr marL="285840" indent="-285840" defTabSz="457200">
              <a:buClr>
                <a:srgbClr val="BB244A"/>
              </a:buClr>
              <a:buFont typeface="Arial"/>
              <a:buChar char="•"/>
            </a:pPr>
            <a:r>
              <a:rPr lang="de-DE" sz="1600" dirty="0">
                <a:solidFill>
                  <a:srgbClr val="BB244A"/>
                </a:solidFill>
                <a:latin typeface="TT Fors"/>
              </a:rPr>
              <a:t>Alle sind abhängig: wenn es unter 6 Wassermengen in 3 Jahren erhält, ist das Spiel verloren.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1409040" y="2628720"/>
            <a:ext cx="47192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WASSERBEDARF IN 3 JAHREN: </a:t>
            </a:r>
            <a:b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6 MENGEN 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Textfeld 5">
            <a:extLst>
              <a:ext uri="{FF2B5EF4-FFF2-40B4-BE49-F238E27FC236}">
                <a16:creationId xmlns:a16="http://schemas.microsoft.com/office/drawing/2014/main" id="{F02D0AC6-30C4-49C6-B1A6-D7B7D5C2E632}"/>
              </a:ext>
            </a:extLst>
          </p:cNvPr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dirty="0">
                <a:solidFill>
                  <a:srgbClr val="F5DF4D"/>
                </a:solidFill>
                <a:latin typeface="TT Fors Bold"/>
              </a:rPr>
              <a:t>AKTEURE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" name="Grafik 2" descr="Wasser mit einfarbiger Füllung">
            <a:extLst>
              <a:ext uri="{FF2B5EF4-FFF2-40B4-BE49-F238E27FC236}">
                <a16:creationId xmlns:a16="http://schemas.microsoft.com/office/drawing/2014/main" id="{1299433A-2C47-908E-7E65-9E2B5B00F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3320" y="2666555"/>
            <a:ext cx="547822" cy="5478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108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188000" y="619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270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808000" y="6192000"/>
            <a:ext cx="61164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08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1188000" y="2988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270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808000" y="295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108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18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 dirty="0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270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280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7" name="Grafik 56"/>
          <p:cNvPicPr/>
          <p:nvPr/>
        </p:nvPicPr>
        <p:blipFill>
          <a:blip r:embed="rId2"/>
          <a:stretch/>
        </p:blipFill>
        <p:spPr>
          <a:xfrm>
            <a:off x="3780000" y="395640"/>
            <a:ext cx="3061800" cy="1244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Rechteck 57"/>
          <p:cNvSpPr/>
          <p:nvPr/>
        </p:nvSpPr>
        <p:spPr>
          <a:xfrm>
            <a:off x="540000" y="1640520"/>
            <a:ext cx="3911040" cy="3217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500" b="0" u="none" strike="noStrike" dirty="0">
                <a:solidFill>
                  <a:srgbClr val="000000"/>
                </a:solidFill>
                <a:effectLst/>
                <a:uFillTx/>
                <a:latin typeface="TT Fors"/>
                <a:ea typeface="Microsoft YaHei"/>
              </a:rPr>
              <a:t>Wasserwürfel</a:t>
            </a:r>
            <a:endParaRPr lang="de-DE" sz="1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9" name="Grafik 224" descr="Schere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 rot="13668000">
            <a:off x="613066" y="2346508"/>
            <a:ext cx="354240" cy="35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" name="Gerader Verbinder 4"/>
          <p:cNvSpPr/>
          <p:nvPr/>
        </p:nvSpPr>
        <p:spPr>
          <a:xfrm flipV="1">
            <a:off x="935626" y="2518560"/>
            <a:ext cx="1259640" cy="15148"/>
          </a:xfrm>
          <a:prstGeom prst="line">
            <a:avLst/>
          </a:prstGeom>
          <a:ln w="9360">
            <a:solidFill>
              <a:srgbClr val="0000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1" name="Textfeld 2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dirty="0">
                <a:solidFill>
                  <a:srgbClr val="BF0041"/>
                </a:solidFill>
                <a:latin typeface="TT Fors Bold"/>
              </a:rPr>
              <a:t>Wasser im Klimawandel – den Mangel verteilen</a:t>
            </a:r>
            <a:endParaRPr lang="de-DE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" name="Grafik 2" descr="Wasser mit einfarbiger Füllung">
            <a:extLst>
              <a:ext uri="{FF2B5EF4-FFF2-40B4-BE49-F238E27FC236}">
                <a16:creationId xmlns:a16="http://schemas.microsoft.com/office/drawing/2014/main" id="{48816A12-2872-57B3-3085-C2311E0BC1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41440" y="3036927"/>
            <a:ext cx="826200" cy="826200"/>
          </a:xfrm>
          <a:prstGeom prst="rect">
            <a:avLst/>
          </a:prstGeom>
        </p:spPr>
      </p:pic>
      <p:pic>
        <p:nvPicPr>
          <p:cNvPr id="4" name="Grafik 3" descr="Wasser mit einfarbiger Füllung">
            <a:extLst>
              <a:ext uri="{FF2B5EF4-FFF2-40B4-BE49-F238E27FC236}">
                <a16:creationId xmlns:a16="http://schemas.microsoft.com/office/drawing/2014/main" id="{06AE6FB3-C37A-CA34-CD48-4286E3ACAF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3080" y="3010171"/>
            <a:ext cx="826200" cy="826200"/>
          </a:xfrm>
          <a:prstGeom prst="rect">
            <a:avLst/>
          </a:prstGeom>
        </p:spPr>
      </p:pic>
      <p:pic>
        <p:nvPicPr>
          <p:cNvPr id="5" name="Grafik 4" descr="Wasser mit einfarbiger Füllung">
            <a:extLst>
              <a:ext uri="{FF2B5EF4-FFF2-40B4-BE49-F238E27FC236}">
                <a16:creationId xmlns:a16="http://schemas.microsoft.com/office/drawing/2014/main" id="{7A6D0807-93F8-87EE-365E-E94CF2ED1D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29369" y="4665722"/>
            <a:ext cx="826200" cy="826200"/>
          </a:xfrm>
          <a:prstGeom prst="rect">
            <a:avLst/>
          </a:prstGeom>
        </p:spPr>
      </p:pic>
      <p:pic>
        <p:nvPicPr>
          <p:cNvPr id="6" name="Grafik 5" descr="Wasser mit einfarbiger Füllung">
            <a:extLst>
              <a:ext uri="{FF2B5EF4-FFF2-40B4-BE49-F238E27FC236}">
                <a16:creationId xmlns:a16="http://schemas.microsoft.com/office/drawing/2014/main" id="{BC5BA9C7-B00B-ADF5-9A78-E99CF879EB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91009" y="4638966"/>
            <a:ext cx="826200" cy="826200"/>
          </a:xfrm>
          <a:prstGeom prst="rect">
            <a:avLst/>
          </a:prstGeom>
        </p:spPr>
      </p:pic>
      <p:pic>
        <p:nvPicPr>
          <p:cNvPr id="7" name="Grafik 6" descr="Wasser mit einfarbiger Füllung">
            <a:extLst>
              <a:ext uri="{FF2B5EF4-FFF2-40B4-BE49-F238E27FC236}">
                <a16:creationId xmlns:a16="http://schemas.microsoft.com/office/drawing/2014/main" id="{E5A2D8C1-73CD-D85D-1A87-219C8E704D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29369" y="6267761"/>
            <a:ext cx="826200" cy="826200"/>
          </a:xfrm>
          <a:prstGeom prst="rect">
            <a:avLst/>
          </a:prstGeom>
        </p:spPr>
      </p:pic>
      <p:pic>
        <p:nvPicPr>
          <p:cNvPr id="8" name="Grafik 7" descr="Wasser mit einfarbiger Füllung">
            <a:extLst>
              <a:ext uri="{FF2B5EF4-FFF2-40B4-BE49-F238E27FC236}">
                <a16:creationId xmlns:a16="http://schemas.microsoft.com/office/drawing/2014/main" id="{F7DF085B-60B7-1645-7AA5-F5A244587A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91009" y="6241005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63" name="Textfeld 6"/>
          <p:cNvSpPr/>
          <p:nvPr/>
        </p:nvSpPr>
        <p:spPr>
          <a:xfrm>
            <a:off x="965880" y="597071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6000" dirty="0">
                <a:solidFill>
                  <a:srgbClr val="BB244A"/>
                </a:solidFill>
                <a:latin typeface="TT Fors Bold"/>
              </a:rPr>
              <a:t>Autofabrik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Textfeld 8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Textfeld 9"/>
          <p:cNvSpPr/>
          <p:nvPr/>
        </p:nvSpPr>
        <p:spPr>
          <a:xfrm>
            <a:off x="304800" y="1558912"/>
            <a:ext cx="6298074" cy="100679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de-DE" sz="2600" dirty="0">
                <a:solidFill>
                  <a:srgbClr val="BB244A"/>
                </a:solidFill>
                <a:latin typeface="TT Fors"/>
              </a:rPr>
              <a:t>Du bist der*die Chef*in einer Autofabrik - und willst Elektroautos bauen. Du sagst, dass du ohne Elektroautos nicht mehr mithalten kannst und dass sie gut fürs Klima sind.</a:t>
            </a: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600" dirty="0">
                <a:solidFill>
                  <a:srgbClr val="BB244A"/>
                </a:solidFill>
                <a:latin typeface="TT Fors Bold"/>
              </a:rPr>
              <a:t>WASSERBEDARF </a:t>
            </a:r>
            <a:br>
              <a:rPr lang="en-US" sz="2600" dirty="0">
                <a:solidFill>
                  <a:srgbClr val="BB244A"/>
                </a:solidFill>
                <a:latin typeface="TT Fors Bold"/>
              </a:rPr>
            </a:b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3 Mengen / </a:t>
            </a:r>
            <a:r>
              <a:rPr lang="en-US" sz="2600" dirty="0" err="1">
                <a:solidFill>
                  <a:srgbClr val="BB244A"/>
                </a:solidFill>
                <a:latin typeface="TT Fors"/>
                <a:ea typeface="DejaVu Sans"/>
              </a:rPr>
              <a:t>Jahr</a:t>
            </a:r>
            <a:endParaRPr lang="de-DE" sz="2600" dirty="0">
              <a:solidFill>
                <a:srgbClr val="000000"/>
              </a:solidFill>
              <a:latin typeface="Arial"/>
            </a:endParaRPr>
          </a:p>
          <a:p>
            <a:pPr lvl="0" algn="ctr" defTabSz="457200"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      ABHÄNGIGKEITEN</a:t>
            </a:r>
            <a: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b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  <a:t>		</a:t>
            </a:r>
            <a:r>
              <a:rPr lang="de-DE" sz="2600" dirty="0">
                <a:solidFill>
                  <a:srgbClr val="BB244A"/>
                </a:solidFill>
                <a:latin typeface="TT Fors"/>
              </a:rPr>
              <a:t>Du bist auf Dauer von einem 		lebenden Feuchtgebiet abhängig. Du bringst den Einwohner*innen wirtschaftlichen Wohlstand in Form von 	Steuereinnahmen und Arbeitsplätzen.</a:t>
            </a:r>
            <a:endParaRPr lang="de-DE" sz="2600" dirty="0">
              <a:solidFill>
                <a:srgbClr val="000000"/>
              </a:solidFill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b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  <a:t>		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Textfeld 19"/>
          <p:cNvSpPr/>
          <p:nvPr/>
        </p:nvSpPr>
        <p:spPr>
          <a:xfrm>
            <a:off x="180000" y="8438760"/>
            <a:ext cx="6479640" cy="1198875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dirty="0">
                <a:solidFill>
                  <a:srgbClr val="BF0041"/>
                </a:solidFill>
                <a:latin typeface="TT Fors Bold"/>
              </a:rPr>
              <a:t>ÜBERZEUGE DIE ANDEREN BETEILIGTEN, DASS DU DAS WASSER FÜR DIE AUTOPRODUKTION BRAUCHST!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6F4883D8-1591-B87E-CD2F-61BEEABE20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4364" y="380340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8240C1F9-B296-B8CE-2591-3CAC1E378B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7554" y="4802331"/>
            <a:ext cx="527858" cy="527858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336A97BF-3AC3-028C-A85B-D8D8D5FAC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783100" y="4802331"/>
            <a:ext cx="527858" cy="5278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hteck 5"/>
          <p:cNvSpPr/>
          <p:nvPr/>
        </p:nvSpPr>
        <p:spPr>
          <a:xfrm>
            <a:off x="-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70" name="Textfeld 3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Rinderfarm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Textfeld 10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Textfeld 11"/>
          <p:cNvSpPr/>
          <p:nvPr/>
        </p:nvSpPr>
        <p:spPr>
          <a:xfrm>
            <a:off x="506160" y="1635021"/>
            <a:ext cx="5886000" cy="64721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de-DE" sz="2700" dirty="0">
                <a:solidFill>
                  <a:srgbClr val="BB244A"/>
                </a:solidFill>
                <a:latin typeface="TT Fors"/>
              </a:rPr>
              <a:t>Du bist die Familie, die die Rinderfarm besitzt. Du willst so viel Rinder wie möglich züchten. Deine Familie lebt schon seit Generationen hier.</a:t>
            </a: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700" dirty="0">
                <a:solidFill>
                  <a:srgbClr val="BB244A"/>
                </a:solidFill>
                <a:latin typeface="TT Fors Bold"/>
              </a:rPr>
              <a:t>WASSERBEDARF </a:t>
            </a:r>
            <a:br>
              <a:rPr sz="2700" dirty="0"/>
            </a:br>
            <a:r>
              <a:rPr lang="en-US" sz="27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en-US" sz="2700" dirty="0">
                <a:solidFill>
                  <a:srgbClr val="BB244A"/>
                </a:solidFill>
                <a:latin typeface="TT Fors"/>
                <a:ea typeface="DejaVu Sans"/>
              </a:rPr>
              <a:t>Mengen</a:t>
            </a:r>
            <a:r>
              <a:rPr lang="en-US" sz="27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/ </a:t>
            </a:r>
            <a:r>
              <a:rPr lang="en-US" sz="2700" dirty="0" err="1">
                <a:solidFill>
                  <a:srgbClr val="BB244A"/>
                </a:solidFill>
                <a:latin typeface="TT Fors"/>
                <a:ea typeface="DejaVu Sans"/>
              </a:rPr>
              <a:t>Jahr</a:t>
            </a:r>
            <a:endParaRPr lang="de-DE" sz="2700" dirty="0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7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     ABHÄNGIGKEITEN</a:t>
            </a:r>
            <a:r>
              <a:rPr lang="en-US" sz="27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700" dirty="0"/>
            </a:br>
            <a:r>
              <a:rPr lang="de-DE" sz="2700" dirty="0">
                <a:solidFill>
                  <a:srgbClr val="BB244A"/>
                </a:solidFill>
                <a:latin typeface="TT Fors"/>
              </a:rPr>
              <a:t>Du bist auf das Feuchtgebiet angewiesen, damit die Rinder Futter haben. Du bringst den Leuten wirtschaftlichen Wohlstand in Form von Steuern und Jobs. Einige Leute arbeiten auf der Rinderfarm.</a:t>
            </a:r>
            <a:endParaRPr lang="de-DE" sz="2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Textfeld 12"/>
          <p:cNvSpPr/>
          <p:nvPr/>
        </p:nvSpPr>
        <p:spPr>
          <a:xfrm>
            <a:off x="221688" y="8637698"/>
            <a:ext cx="6445944" cy="1198875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/>
            <a:r>
              <a:rPr lang="de-DE" sz="2400" dirty="0">
                <a:solidFill>
                  <a:srgbClr val="BF0041"/>
                </a:solidFill>
                <a:latin typeface="TT Fors Bold"/>
              </a:rPr>
              <a:t>ÜBERZEUGE DIE ANDEREN BETEILIGTEN, DASS DU DAS WASSER FÜR DIE RINDERFARM BRAUCHST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8663CD70-1A04-CFCA-20AF-BDB253B7C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8888" y="4044877"/>
            <a:ext cx="826200" cy="826200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97633A65-2BBC-41BB-586D-32529FDFF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3209" y="4953000"/>
            <a:ext cx="671293" cy="671293"/>
          </a:xfrm>
          <a:prstGeom prst="rect">
            <a:avLst/>
          </a:prstGeom>
        </p:spPr>
      </p:pic>
      <p:pic>
        <p:nvPicPr>
          <p:cNvPr id="5" name="Grafik 4" descr="Pfeil: Kurve im Uhrzeigersinn mit einfarbiger Füllung">
            <a:extLst>
              <a:ext uri="{FF2B5EF4-FFF2-40B4-BE49-F238E27FC236}">
                <a16:creationId xmlns:a16="http://schemas.microsoft.com/office/drawing/2014/main" id="{853A0FFC-C7DA-B639-7F45-6F7A001DF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620609" y="4906363"/>
            <a:ext cx="671293" cy="6712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hteck 7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77" name="Textfeld 16"/>
          <p:cNvSpPr/>
          <p:nvPr/>
        </p:nvSpPr>
        <p:spPr>
          <a:xfrm>
            <a:off x="-146124" y="717727"/>
            <a:ext cx="7312248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5400" dirty="0">
                <a:solidFill>
                  <a:srgbClr val="F5DF4D"/>
                </a:solidFill>
                <a:latin typeface="TT Fors Bold"/>
                <a:ea typeface="DejaVu Sans"/>
              </a:rPr>
              <a:t>Be</a:t>
            </a:r>
            <a:r>
              <a:rPr lang="de-DE" sz="5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wohner*innen Greenwoods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Textfeld 17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Textfeld 18"/>
          <p:cNvSpPr/>
          <p:nvPr/>
        </p:nvSpPr>
        <p:spPr>
          <a:xfrm>
            <a:off x="356364" y="2521654"/>
            <a:ext cx="6307272" cy="54564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Du </a:t>
            </a:r>
            <a:r>
              <a:rPr lang="en-US" sz="2400" dirty="0" err="1">
                <a:solidFill>
                  <a:srgbClr val="F5DF4D"/>
                </a:solidFill>
                <a:latin typeface="TT Fors" panose="020B0003030001020000" pitchFamily="34" charset="0"/>
              </a:rPr>
              <a:t>vertrittst</a:t>
            </a: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 die </a:t>
            </a:r>
            <a:r>
              <a:rPr lang="en-US" sz="2400" dirty="0" err="1">
                <a:solidFill>
                  <a:srgbClr val="F5DF4D"/>
                </a:solidFill>
                <a:latin typeface="TT Fors" panose="020B0003030001020000" pitchFamily="34" charset="0"/>
              </a:rPr>
              <a:t>Bewohner</a:t>
            </a: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*</a:t>
            </a:r>
            <a:r>
              <a:rPr lang="en-US" sz="2400" dirty="0" err="1">
                <a:solidFill>
                  <a:srgbClr val="F5DF4D"/>
                </a:solidFill>
                <a:latin typeface="TT Fors" panose="020B0003030001020000" pitchFamily="34" charset="0"/>
              </a:rPr>
              <a:t>innen</a:t>
            </a: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 von Greenwood. Du </a:t>
            </a:r>
            <a:r>
              <a:rPr lang="en-US" sz="2400" dirty="0" err="1">
                <a:solidFill>
                  <a:srgbClr val="F5DF4D"/>
                </a:solidFill>
                <a:latin typeface="TT Fors" panose="020B0003030001020000" pitchFamily="34" charset="0"/>
              </a:rPr>
              <a:t>willst</a:t>
            </a: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 </a:t>
            </a:r>
            <a:r>
              <a:rPr lang="de-DE" sz="2400" dirty="0">
                <a:solidFill>
                  <a:srgbClr val="F5DF4D"/>
                </a:solidFill>
                <a:latin typeface="TT Fors" panose="020B0003030001020000" pitchFamily="34" charset="0"/>
              </a:rPr>
              <a:t>genug Wasser für alle Bewohner*innen. Viele geben sich viel Mühe, nachhaltig zu leben und mit der Wasserknappheit in der Region klarzukommen. </a:t>
            </a: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400" dirty="0">
                <a:solidFill>
                  <a:srgbClr val="F5DF4D"/>
                </a:solidFill>
                <a:latin typeface="TT Fors Bold"/>
              </a:rPr>
              <a:t>WASSERBEDARF</a:t>
            </a:r>
            <a:br>
              <a:rPr lang="en-US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</a:br>
            <a:r>
              <a:rPr lang="en-US" sz="2400" dirty="0">
                <a:solidFill>
                  <a:srgbClr val="F5DF4D"/>
                </a:solidFill>
                <a:latin typeface="TT Fors" panose="020B0003030001020000" pitchFamily="34" charset="0"/>
              </a:rPr>
              <a:t>2 Mengen / </a:t>
            </a:r>
            <a:r>
              <a:rPr lang="en-US" sz="2400" dirty="0" err="1">
                <a:solidFill>
                  <a:srgbClr val="F5DF4D"/>
                </a:solidFill>
                <a:latin typeface="TT Fors" panose="020B0003030001020000" pitchFamily="34" charset="0"/>
              </a:rPr>
              <a:t>Jahr</a:t>
            </a:r>
            <a:endParaRPr lang="de-DE" sz="2400" dirty="0">
              <a:solidFill>
                <a:srgbClr val="F5DF4D"/>
              </a:solidFill>
              <a:latin typeface="TT Fors" panose="020B0003030001020000" pitchFamily="34" charset="0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400" dirty="0">
                <a:solidFill>
                  <a:srgbClr val="F5DF4D"/>
                </a:solidFill>
                <a:latin typeface="TT Fors Bold"/>
              </a:rPr>
              <a:t>ABHÄNGIGKEITEN</a:t>
            </a:r>
            <a:br>
              <a:rPr sz="2400" dirty="0"/>
            </a:br>
            <a:r>
              <a:rPr lang="de-DE" sz="2400" dirty="0">
                <a:solidFill>
                  <a:srgbClr val="F5DF4D"/>
                </a:solidFill>
                <a:latin typeface="TT Fors" panose="020B0003030001020000" pitchFamily="34" charset="0"/>
              </a:rPr>
              <a:t>Ihr seid total abhängig von einem funktionierenden Feuchtgebiet. Die Hälfte der Bewohner*innen ist seit Ewigkeiten fest mit der Rinderfarm verbunden.</a:t>
            </a:r>
          </a:p>
        </p:txBody>
      </p:sp>
      <p:sp>
        <p:nvSpPr>
          <p:cNvPr id="80" name="Textfeld 21"/>
          <p:cNvSpPr/>
          <p:nvPr/>
        </p:nvSpPr>
        <p:spPr>
          <a:xfrm>
            <a:off x="167040" y="8421601"/>
            <a:ext cx="6690960" cy="1198875"/>
          </a:xfrm>
          <a:prstGeom prst="rect">
            <a:avLst/>
          </a:prstGeom>
          <a:noFill/>
          <a:ln w="0">
            <a:solidFill>
              <a:srgbClr val="F5DF4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/>
            <a:r>
              <a:rPr lang="de-DE" sz="2400" dirty="0">
                <a:solidFill>
                  <a:srgbClr val="F5DF4D"/>
                </a:solidFill>
                <a:latin typeface="TT Fors Bold"/>
              </a:rPr>
              <a:t>ÜBERZEUGE DIE ANDEREN BETEILIGTEN, DASS DU DAS WASSER FÜR DIE BEWOHNER*INNEN BRAUCHST!</a:t>
            </a: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7FDCC153-C414-6BBE-AFD5-BC2FA35EB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29398" y="501866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45B396EC-A8F0-A64C-C087-8AB42F29F0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97081" y="5968998"/>
            <a:ext cx="471446" cy="471446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827DC885-5410-5900-D279-6724F9787B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609339" y="5917943"/>
            <a:ext cx="471446" cy="4714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hteck 9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84" name="Textfeld 22"/>
          <p:cNvSpPr/>
          <p:nvPr/>
        </p:nvSpPr>
        <p:spPr>
          <a:xfrm>
            <a:off x="615600" y="636632"/>
            <a:ext cx="5615172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6000" dirty="0">
                <a:solidFill>
                  <a:srgbClr val="BB244A"/>
                </a:solidFill>
                <a:latin typeface="TT Fors Bold"/>
              </a:rPr>
              <a:t>Geschütztes Feuchtgebiet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Textfeld 23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6" name="Textfeld 2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Textfeld 24"/>
          <p:cNvSpPr/>
          <p:nvPr/>
        </p:nvSpPr>
        <p:spPr>
          <a:xfrm>
            <a:off x="533010" y="2615286"/>
            <a:ext cx="5823300" cy="58719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de-DE" sz="2600" dirty="0">
                <a:solidFill>
                  <a:srgbClr val="BB244A"/>
                </a:solidFill>
                <a:latin typeface="TT Fors"/>
              </a:rPr>
              <a:t>Du bist Teil einer Initiative, die sich für den Schutz des Feuchtgebiets einsetzt. Du weißt, wie wichtig das Feuchtgebiet für alle ist: es ist Ort biologischer Vielfalt und speichert Kohlenstoff, trägt also zum Klimaschutz bei.</a:t>
            </a: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600" dirty="0">
                <a:solidFill>
                  <a:srgbClr val="BB244A"/>
                </a:solidFill>
                <a:latin typeface="TT Fors Bold"/>
                <a:ea typeface="DejaVu Sans"/>
              </a:rPr>
              <a:t>WASSERBEDARF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600" dirty="0"/>
            </a:b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en-US" sz="2600" dirty="0">
                <a:solidFill>
                  <a:srgbClr val="BB244A"/>
                </a:solidFill>
                <a:latin typeface="TT Fors"/>
                <a:ea typeface="DejaVu Sans"/>
              </a:rPr>
              <a:t>Mengen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/ </a:t>
            </a:r>
            <a:r>
              <a:rPr lang="en-US" sz="2600" dirty="0" err="1">
                <a:solidFill>
                  <a:srgbClr val="BB244A"/>
                </a:solidFill>
                <a:latin typeface="TT Fors"/>
                <a:ea typeface="DejaVu Sans"/>
              </a:rPr>
              <a:t>Jahr</a:t>
            </a:r>
            <a:endParaRPr lang="de-DE" sz="2600" dirty="0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600" dirty="0">
                <a:solidFill>
                  <a:srgbClr val="BB244A"/>
                </a:solidFill>
                <a:latin typeface="TT Fors Bold"/>
              </a:rPr>
              <a:t>ABHÄNGIGKEITEN </a:t>
            </a:r>
            <a:br>
              <a:rPr sz="2600" dirty="0"/>
            </a:br>
            <a:r>
              <a:rPr lang="de-DE" sz="2600" dirty="0">
                <a:solidFill>
                  <a:srgbClr val="BB244A"/>
                </a:solidFill>
                <a:latin typeface="TT Fors"/>
              </a:rPr>
              <a:t>Alle Akteure hängen vom Feuchtgebiet ab. Wenn es austrocknet, ist das Spiel vorbei</a:t>
            </a:r>
            <a:r>
              <a:rPr lang="de-DE" sz="2700" dirty="0">
                <a:solidFill>
                  <a:srgbClr val="BB244A"/>
                </a:solidFill>
                <a:latin typeface="TT Fors"/>
              </a:rPr>
              <a:t>.</a:t>
            </a:r>
            <a:endParaRPr lang="de-DE" sz="2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Textfeld 26"/>
          <p:cNvSpPr/>
          <p:nvPr/>
        </p:nvSpPr>
        <p:spPr>
          <a:xfrm>
            <a:off x="308268" y="8528352"/>
            <a:ext cx="6272784" cy="1198875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/>
            <a:r>
              <a:rPr lang="de-DE" sz="2400" dirty="0">
                <a:solidFill>
                  <a:srgbClr val="BF0041"/>
                </a:solidFill>
                <a:latin typeface="TT Fors Bold"/>
              </a:rPr>
              <a:t>ÜBERZEUGE DIE ANDEREN BETEILIGTEN, DASS DU DAS WASSER FÜR DAS FEUCHTGEBIET BRAUCHST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97F86702-EC70-27B9-6B8A-C60B9F1C3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2221" y="5748349"/>
            <a:ext cx="721732" cy="721732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9782E7FC-07B6-5855-0B0A-B2A7A4069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5792" y="6710082"/>
            <a:ext cx="539096" cy="539096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5FF895D0-F5E5-FBBD-014D-322762AAAA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393191" y="6663444"/>
            <a:ext cx="539096" cy="5390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hteck 4"/>
          <p:cNvSpPr/>
          <p:nvPr/>
        </p:nvSpPr>
        <p:spPr>
          <a:xfrm>
            <a:off x="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2" name="Textfeld 20"/>
          <p:cNvSpPr/>
          <p:nvPr/>
        </p:nvSpPr>
        <p:spPr>
          <a:xfrm>
            <a:off x="637632" y="3002760"/>
            <a:ext cx="5582736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05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hteck 2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4" name="Textfeld 15"/>
          <p:cNvSpPr/>
          <p:nvPr/>
        </p:nvSpPr>
        <p:spPr>
          <a:xfrm>
            <a:off x="555336" y="2947896"/>
            <a:ext cx="5747328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05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10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6" name="Textfeld 27"/>
          <p:cNvSpPr/>
          <p:nvPr/>
        </p:nvSpPr>
        <p:spPr>
          <a:xfrm>
            <a:off x="655452" y="3003120"/>
            <a:ext cx="5582736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05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ROLLENKARTE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582</Words>
  <Application>Microsoft Office PowerPoint</Application>
  <PresentationFormat>A4-Papier (210 x 297 mm)</PresentationFormat>
  <Paragraphs>82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14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Office Theme</vt:lpstr>
      <vt:lpstr>Druckhinweise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97</cp:revision>
  <cp:lastPrinted>2025-08-18T14:39:45Z</cp:lastPrinted>
  <dcterms:created xsi:type="dcterms:W3CDTF">2025-01-17T12:37:01Z</dcterms:created>
  <dcterms:modified xsi:type="dcterms:W3CDTF">2025-11-04T11:52:25Z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A4-Papier (210 x 297 mm)</vt:lpwstr>
  </property>
  <property fmtid="{D5CDD505-2E9C-101B-9397-08002B2CF9AE}" pid="3" name="Slides">
    <vt:r8>5</vt:r8>
  </property>
</Properties>
</file>